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5" d="100"/>
          <a:sy n="85" d="100"/>
        </p:scale>
        <p:origin x="45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CBC0EA-CB56-E256-3D4D-153170CDD1D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GB"/>
          </a:p>
        </p:txBody>
      </p:sp>
      <p:sp>
        <p:nvSpPr>
          <p:cNvPr id="3" name="Sous-titre 2">
            <a:extLst>
              <a:ext uri="{FF2B5EF4-FFF2-40B4-BE49-F238E27FC236}">
                <a16:creationId xmlns:a16="http://schemas.microsoft.com/office/drawing/2014/main" id="{09C7466F-286A-D65E-B33E-261C0076B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GB"/>
          </a:p>
        </p:txBody>
      </p:sp>
      <p:sp>
        <p:nvSpPr>
          <p:cNvPr id="4" name="Espace réservé de la date 3">
            <a:extLst>
              <a:ext uri="{FF2B5EF4-FFF2-40B4-BE49-F238E27FC236}">
                <a16:creationId xmlns:a16="http://schemas.microsoft.com/office/drawing/2014/main" id="{574A884F-CD4D-4521-FB42-BE33C6A372C7}"/>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31C01E76-7C9D-9532-A7BB-BE3724614361}"/>
              </a:ext>
            </a:extLst>
          </p:cNvPr>
          <p:cNvSpPr>
            <a:spLocks noGrp="1"/>
          </p:cNvSpPr>
          <p:nvPr>
            <p:ph type="ftr" sz="quarter" idx="11"/>
          </p:nvPr>
        </p:nvSpPr>
        <p:spPr/>
        <p:txBody>
          <a:bodyPr/>
          <a:lstStyle/>
          <a:p>
            <a:endParaRPr lang="en-GB"/>
          </a:p>
        </p:txBody>
      </p:sp>
      <p:sp>
        <p:nvSpPr>
          <p:cNvPr id="6" name="Espace réservé du numéro de diapositive 5">
            <a:extLst>
              <a:ext uri="{FF2B5EF4-FFF2-40B4-BE49-F238E27FC236}">
                <a16:creationId xmlns:a16="http://schemas.microsoft.com/office/drawing/2014/main" id="{B922E020-8B65-6078-C9F1-6256B7CDF5EF}"/>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3005297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041E4-977A-EBBB-EF53-8933658BBD27}"/>
              </a:ext>
            </a:extLst>
          </p:cNvPr>
          <p:cNvSpPr>
            <a:spLocks noGrp="1"/>
          </p:cNvSpPr>
          <p:nvPr>
            <p:ph type="title"/>
          </p:nvPr>
        </p:nvSpPr>
        <p:spPr/>
        <p:txBody>
          <a:bodyPr/>
          <a:lstStyle/>
          <a:p>
            <a:r>
              <a:rPr lang="fr-FR"/>
              <a:t>Modifiez le style du titre</a:t>
            </a:r>
            <a:endParaRPr lang="en-GB"/>
          </a:p>
        </p:txBody>
      </p:sp>
      <p:sp>
        <p:nvSpPr>
          <p:cNvPr id="3" name="Espace réservé du texte vertical 2">
            <a:extLst>
              <a:ext uri="{FF2B5EF4-FFF2-40B4-BE49-F238E27FC236}">
                <a16:creationId xmlns:a16="http://schemas.microsoft.com/office/drawing/2014/main" id="{253752B6-5B67-7FB4-4E5A-084EFF92FF9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a:extLst>
              <a:ext uri="{FF2B5EF4-FFF2-40B4-BE49-F238E27FC236}">
                <a16:creationId xmlns:a16="http://schemas.microsoft.com/office/drawing/2014/main" id="{45C171C7-BA9E-01B4-FFD7-B079E3792F40}"/>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83F44B3A-E171-8DDB-22D1-FD66913DB049}"/>
              </a:ext>
            </a:extLst>
          </p:cNvPr>
          <p:cNvSpPr>
            <a:spLocks noGrp="1"/>
          </p:cNvSpPr>
          <p:nvPr>
            <p:ph type="ftr" sz="quarter" idx="11"/>
          </p:nvPr>
        </p:nvSpPr>
        <p:spPr/>
        <p:txBody>
          <a:bodyPr/>
          <a:lstStyle/>
          <a:p>
            <a:endParaRPr lang="en-GB"/>
          </a:p>
        </p:txBody>
      </p:sp>
      <p:sp>
        <p:nvSpPr>
          <p:cNvPr id="6" name="Espace réservé du numéro de diapositive 5">
            <a:extLst>
              <a:ext uri="{FF2B5EF4-FFF2-40B4-BE49-F238E27FC236}">
                <a16:creationId xmlns:a16="http://schemas.microsoft.com/office/drawing/2014/main" id="{FC97F65E-C77D-FD60-B0D3-A2B51ED60D01}"/>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631082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B7E2B99-D8E6-31E9-BD39-4F0E09D66242}"/>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GB"/>
          </a:p>
        </p:txBody>
      </p:sp>
      <p:sp>
        <p:nvSpPr>
          <p:cNvPr id="3" name="Espace réservé du texte vertical 2">
            <a:extLst>
              <a:ext uri="{FF2B5EF4-FFF2-40B4-BE49-F238E27FC236}">
                <a16:creationId xmlns:a16="http://schemas.microsoft.com/office/drawing/2014/main" id="{1B672ADA-41FA-5A67-4314-1BB9A44F15B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a:extLst>
              <a:ext uri="{FF2B5EF4-FFF2-40B4-BE49-F238E27FC236}">
                <a16:creationId xmlns:a16="http://schemas.microsoft.com/office/drawing/2014/main" id="{BBFF912B-E86C-510D-E63A-A2C622B24549}"/>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4460DC92-35C4-3987-1DE6-F63EFBA99291}"/>
              </a:ext>
            </a:extLst>
          </p:cNvPr>
          <p:cNvSpPr>
            <a:spLocks noGrp="1"/>
          </p:cNvSpPr>
          <p:nvPr>
            <p:ph type="ftr" sz="quarter" idx="11"/>
          </p:nvPr>
        </p:nvSpPr>
        <p:spPr/>
        <p:txBody>
          <a:bodyPr/>
          <a:lstStyle/>
          <a:p>
            <a:endParaRPr lang="en-GB"/>
          </a:p>
        </p:txBody>
      </p:sp>
      <p:sp>
        <p:nvSpPr>
          <p:cNvPr id="6" name="Espace réservé du numéro de diapositive 5">
            <a:extLst>
              <a:ext uri="{FF2B5EF4-FFF2-40B4-BE49-F238E27FC236}">
                <a16:creationId xmlns:a16="http://schemas.microsoft.com/office/drawing/2014/main" id="{07377984-FC47-681E-336B-408EA43528D1}"/>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1119835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568BC-C1F3-5BC0-76BC-DBD8F2D637DF}"/>
              </a:ext>
            </a:extLst>
          </p:cNvPr>
          <p:cNvSpPr>
            <a:spLocks noGrp="1"/>
          </p:cNvSpPr>
          <p:nvPr>
            <p:ph type="title"/>
          </p:nvPr>
        </p:nvSpPr>
        <p:spPr/>
        <p:txBody>
          <a:bodyPr/>
          <a:lstStyle/>
          <a:p>
            <a:r>
              <a:rPr lang="fr-FR"/>
              <a:t>Modifiez le style du titre</a:t>
            </a:r>
            <a:endParaRPr lang="en-GB"/>
          </a:p>
        </p:txBody>
      </p:sp>
      <p:sp>
        <p:nvSpPr>
          <p:cNvPr id="3" name="Espace réservé du contenu 2">
            <a:extLst>
              <a:ext uri="{FF2B5EF4-FFF2-40B4-BE49-F238E27FC236}">
                <a16:creationId xmlns:a16="http://schemas.microsoft.com/office/drawing/2014/main" id="{A94B2AAD-0A1C-7C77-0399-95130E7DE3D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a:extLst>
              <a:ext uri="{FF2B5EF4-FFF2-40B4-BE49-F238E27FC236}">
                <a16:creationId xmlns:a16="http://schemas.microsoft.com/office/drawing/2014/main" id="{298A1210-DC00-B662-6961-0871DBE2C6B0}"/>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7A084E7F-9B91-4221-77C6-94500D194B3F}"/>
              </a:ext>
            </a:extLst>
          </p:cNvPr>
          <p:cNvSpPr>
            <a:spLocks noGrp="1"/>
          </p:cNvSpPr>
          <p:nvPr>
            <p:ph type="ftr" sz="quarter" idx="11"/>
          </p:nvPr>
        </p:nvSpPr>
        <p:spPr/>
        <p:txBody>
          <a:bodyPr/>
          <a:lstStyle/>
          <a:p>
            <a:endParaRPr lang="en-GB"/>
          </a:p>
        </p:txBody>
      </p:sp>
      <p:sp>
        <p:nvSpPr>
          <p:cNvPr id="6" name="Espace réservé du numéro de diapositive 5">
            <a:extLst>
              <a:ext uri="{FF2B5EF4-FFF2-40B4-BE49-F238E27FC236}">
                <a16:creationId xmlns:a16="http://schemas.microsoft.com/office/drawing/2014/main" id="{62C69B36-F830-585D-9A25-27D337FC5491}"/>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157450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534DB6-CA1C-8A46-0977-068BE86359E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GB"/>
          </a:p>
        </p:txBody>
      </p:sp>
      <p:sp>
        <p:nvSpPr>
          <p:cNvPr id="3" name="Espace réservé du texte 2">
            <a:extLst>
              <a:ext uri="{FF2B5EF4-FFF2-40B4-BE49-F238E27FC236}">
                <a16:creationId xmlns:a16="http://schemas.microsoft.com/office/drawing/2014/main" id="{906AE919-AEB8-DB7E-82E0-DDB922B800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2DA3F4D-F7A8-F6D7-192F-7CE1246DBB15}"/>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B7E797E2-79CD-F59F-C57C-27182E61E8C5}"/>
              </a:ext>
            </a:extLst>
          </p:cNvPr>
          <p:cNvSpPr>
            <a:spLocks noGrp="1"/>
          </p:cNvSpPr>
          <p:nvPr>
            <p:ph type="ftr" sz="quarter" idx="11"/>
          </p:nvPr>
        </p:nvSpPr>
        <p:spPr/>
        <p:txBody>
          <a:bodyPr/>
          <a:lstStyle/>
          <a:p>
            <a:endParaRPr lang="en-GB"/>
          </a:p>
        </p:txBody>
      </p:sp>
      <p:sp>
        <p:nvSpPr>
          <p:cNvPr id="6" name="Espace réservé du numéro de diapositive 5">
            <a:extLst>
              <a:ext uri="{FF2B5EF4-FFF2-40B4-BE49-F238E27FC236}">
                <a16:creationId xmlns:a16="http://schemas.microsoft.com/office/drawing/2014/main" id="{A7845C13-B9C5-6BBA-2DB8-B054F13ACF6F}"/>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3292921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D4995-A42D-7037-5F32-11D2575210A8}"/>
              </a:ext>
            </a:extLst>
          </p:cNvPr>
          <p:cNvSpPr>
            <a:spLocks noGrp="1"/>
          </p:cNvSpPr>
          <p:nvPr>
            <p:ph type="title"/>
          </p:nvPr>
        </p:nvSpPr>
        <p:spPr/>
        <p:txBody>
          <a:bodyPr/>
          <a:lstStyle/>
          <a:p>
            <a:r>
              <a:rPr lang="fr-FR"/>
              <a:t>Modifiez le style du titre</a:t>
            </a:r>
            <a:endParaRPr lang="en-GB"/>
          </a:p>
        </p:txBody>
      </p:sp>
      <p:sp>
        <p:nvSpPr>
          <p:cNvPr id="3" name="Espace réservé du contenu 2">
            <a:extLst>
              <a:ext uri="{FF2B5EF4-FFF2-40B4-BE49-F238E27FC236}">
                <a16:creationId xmlns:a16="http://schemas.microsoft.com/office/drawing/2014/main" id="{BDC4C6FB-42F6-FD7E-4935-C6AF1E9A5B2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a:extLst>
              <a:ext uri="{FF2B5EF4-FFF2-40B4-BE49-F238E27FC236}">
                <a16:creationId xmlns:a16="http://schemas.microsoft.com/office/drawing/2014/main" id="{AA542B22-1BF5-DDB1-F4A7-6EE8035820F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e la date 4">
            <a:extLst>
              <a:ext uri="{FF2B5EF4-FFF2-40B4-BE49-F238E27FC236}">
                <a16:creationId xmlns:a16="http://schemas.microsoft.com/office/drawing/2014/main" id="{1CB0353F-C712-45E0-01C5-F306D6710609}"/>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6" name="Espace réservé du pied de page 5">
            <a:extLst>
              <a:ext uri="{FF2B5EF4-FFF2-40B4-BE49-F238E27FC236}">
                <a16:creationId xmlns:a16="http://schemas.microsoft.com/office/drawing/2014/main" id="{70046C88-BA8F-65B1-AEF0-4C6690E521B1}"/>
              </a:ext>
            </a:extLst>
          </p:cNvPr>
          <p:cNvSpPr>
            <a:spLocks noGrp="1"/>
          </p:cNvSpPr>
          <p:nvPr>
            <p:ph type="ftr" sz="quarter" idx="11"/>
          </p:nvPr>
        </p:nvSpPr>
        <p:spPr/>
        <p:txBody>
          <a:bodyPr/>
          <a:lstStyle/>
          <a:p>
            <a:endParaRPr lang="en-GB"/>
          </a:p>
        </p:txBody>
      </p:sp>
      <p:sp>
        <p:nvSpPr>
          <p:cNvPr id="7" name="Espace réservé du numéro de diapositive 6">
            <a:extLst>
              <a:ext uri="{FF2B5EF4-FFF2-40B4-BE49-F238E27FC236}">
                <a16:creationId xmlns:a16="http://schemas.microsoft.com/office/drawing/2014/main" id="{F95A153D-FAF4-F283-DE03-775540894337}"/>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1565090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3E0E55-769A-172E-C817-FB16E6038604}"/>
              </a:ext>
            </a:extLst>
          </p:cNvPr>
          <p:cNvSpPr>
            <a:spLocks noGrp="1"/>
          </p:cNvSpPr>
          <p:nvPr>
            <p:ph type="title"/>
          </p:nvPr>
        </p:nvSpPr>
        <p:spPr>
          <a:xfrm>
            <a:off x="839788" y="365125"/>
            <a:ext cx="10515600" cy="1325563"/>
          </a:xfrm>
        </p:spPr>
        <p:txBody>
          <a:bodyPr/>
          <a:lstStyle/>
          <a:p>
            <a:r>
              <a:rPr lang="fr-FR"/>
              <a:t>Modifiez le style du titre</a:t>
            </a:r>
            <a:endParaRPr lang="en-GB"/>
          </a:p>
        </p:txBody>
      </p:sp>
      <p:sp>
        <p:nvSpPr>
          <p:cNvPr id="3" name="Espace réservé du texte 2">
            <a:extLst>
              <a:ext uri="{FF2B5EF4-FFF2-40B4-BE49-F238E27FC236}">
                <a16:creationId xmlns:a16="http://schemas.microsoft.com/office/drawing/2014/main" id="{A8295B8F-B212-D35B-A933-512073109A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BC8C5FA-2808-EADB-294A-6C29C733485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a:extLst>
              <a:ext uri="{FF2B5EF4-FFF2-40B4-BE49-F238E27FC236}">
                <a16:creationId xmlns:a16="http://schemas.microsoft.com/office/drawing/2014/main" id="{57315D68-31AE-29D6-9DF5-600EA7677B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F3EAA8F-C1FC-B185-5D32-F904616355E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Espace réservé de la date 6">
            <a:extLst>
              <a:ext uri="{FF2B5EF4-FFF2-40B4-BE49-F238E27FC236}">
                <a16:creationId xmlns:a16="http://schemas.microsoft.com/office/drawing/2014/main" id="{F4DC76B4-2AE7-2C25-BB38-115B5E82C827}"/>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8" name="Espace réservé du pied de page 7">
            <a:extLst>
              <a:ext uri="{FF2B5EF4-FFF2-40B4-BE49-F238E27FC236}">
                <a16:creationId xmlns:a16="http://schemas.microsoft.com/office/drawing/2014/main" id="{91DDE11F-EF36-459D-B860-C4B2FD5C5792}"/>
              </a:ext>
            </a:extLst>
          </p:cNvPr>
          <p:cNvSpPr>
            <a:spLocks noGrp="1"/>
          </p:cNvSpPr>
          <p:nvPr>
            <p:ph type="ftr" sz="quarter" idx="11"/>
          </p:nvPr>
        </p:nvSpPr>
        <p:spPr/>
        <p:txBody>
          <a:bodyPr/>
          <a:lstStyle/>
          <a:p>
            <a:endParaRPr lang="en-GB"/>
          </a:p>
        </p:txBody>
      </p:sp>
      <p:sp>
        <p:nvSpPr>
          <p:cNvPr id="9" name="Espace réservé du numéro de diapositive 8">
            <a:extLst>
              <a:ext uri="{FF2B5EF4-FFF2-40B4-BE49-F238E27FC236}">
                <a16:creationId xmlns:a16="http://schemas.microsoft.com/office/drawing/2014/main" id="{2C4D7F47-8C71-F4B8-3DCA-B27F1B1D894A}"/>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1610183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2E3924-20C4-52A4-CFCE-06B2059CEC3D}"/>
              </a:ext>
            </a:extLst>
          </p:cNvPr>
          <p:cNvSpPr>
            <a:spLocks noGrp="1"/>
          </p:cNvSpPr>
          <p:nvPr>
            <p:ph type="title"/>
          </p:nvPr>
        </p:nvSpPr>
        <p:spPr/>
        <p:txBody>
          <a:bodyPr/>
          <a:lstStyle/>
          <a:p>
            <a:r>
              <a:rPr lang="fr-FR"/>
              <a:t>Modifiez le style du titre</a:t>
            </a:r>
            <a:endParaRPr lang="en-GB"/>
          </a:p>
        </p:txBody>
      </p:sp>
      <p:sp>
        <p:nvSpPr>
          <p:cNvPr id="3" name="Espace réservé de la date 2">
            <a:extLst>
              <a:ext uri="{FF2B5EF4-FFF2-40B4-BE49-F238E27FC236}">
                <a16:creationId xmlns:a16="http://schemas.microsoft.com/office/drawing/2014/main" id="{1C8F48F9-2F83-E6FE-2863-86699487FBB9}"/>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4" name="Espace réservé du pied de page 3">
            <a:extLst>
              <a:ext uri="{FF2B5EF4-FFF2-40B4-BE49-F238E27FC236}">
                <a16:creationId xmlns:a16="http://schemas.microsoft.com/office/drawing/2014/main" id="{6E7D4213-51E9-949B-A2DB-14CF7419D5BD}"/>
              </a:ext>
            </a:extLst>
          </p:cNvPr>
          <p:cNvSpPr>
            <a:spLocks noGrp="1"/>
          </p:cNvSpPr>
          <p:nvPr>
            <p:ph type="ftr" sz="quarter" idx="11"/>
          </p:nvPr>
        </p:nvSpPr>
        <p:spPr/>
        <p:txBody>
          <a:bodyPr/>
          <a:lstStyle/>
          <a:p>
            <a:endParaRPr lang="en-GB"/>
          </a:p>
        </p:txBody>
      </p:sp>
      <p:sp>
        <p:nvSpPr>
          <p:cNvPr id="5" name="Espace réservé du numéro de diapositive 4">
            <a:extLst>
              <a:ext uri="{FF2B5EF4-FFF2-40B4-BE49-F238E27FC236}">
                <a16:creationId xmlns:a16="http://schemas.microsoft.com/office/drawing/2014/main" id="{CD2C1FF8-167E-D860-D09A-907A6C3407DF}"/>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358181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478B16A-653A-E6BE-D32B-D667E376B3B5}"/>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3" name="Espace réservé du pied de page 2">
            <a:extLst>
              <a:ext uri="{FF2B5EF4-FFF2-40B4-BE49-F238E27FC236}">
                <a16:creationId xmlns:a16="http://schemas.microsoft.com/office/drawing/2014/main" id="{6C8809E4-C7A2-D8AB-7D33-FF3399F00C37}"/>
              </a:ext>
            </a:extLst>
          </p:cNvPr>
          <p:cNvSpPr>
            <a:spLocks noGrp="1"/>
          </p:cNvSpPr>
          <p:nvPr>
            <p:ph type="ftr" sz="quarter" idx="11"/>
          </p:nvPr>
        </p:nvSpPr>
        <p:spPr/>
        <p:txBody>
          <a:bodyPr/>
          <a:lstStyle/>
          <a:p>
            <a:endParaRPr lang="en-GB"/>
          </a:p>
        </p:txBody>
      </p:sp>
      <p:sp>
        <p:nvSpPr>
          <p:cNvPr id="4" name="Espace réservé du numéro de diapositive 3">
            <a:extLst>
              <a:ext uri="{FF2B5EF4-FFF2-40B4-BE49-F238E27FC236}">
                <a16:creationId xmlns:a16="http://schemas.microsoft.com/office/drawing/2014/main" id="{5B71A2C0-A3CF-FACA-264A-887C96115CB0}"/>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896336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5F98AB-D6C0-61BC-46B8-D7AB15D59BD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GB"/>
          </a:p>
        </p:txBody>
      </p:sp>
      <p:sp>
        <p:nvSpPr>
          <p:cNvPr id="3" name="Espace réservé du contenu 2">
            <a:extLst>
              <a:ext uri="{FF2B5EF4-FFF2-40B4-BE49-F238E27FC236}">
                <a16:creationId xmlns:a16="http://schemas.microsoft.com/office/drawing/2014/main" id="{C8F94911-6453-26AA-103F-DC168E5866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a:extLst>
              <a:ext uri="{FF2B5EF4-FFF2-40B4-BE49-F238E27FC236}">
                <a16:creationId xmlns:a16="http://schemas.microsoft.com/office/drawing/2014/main" id="{834E79A3-F09C-0B0C-A9D9-3F6555271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DB954EA-B17F-F2B7-E3F0-67D272CEFCB0}"/>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6" name="Espace réservé du pied de page 5">
            <a:extLst>
              <a:ext uri="{FF2B5EF4-FFF2-40B4-BE49-F238E27FC236}">
                <a16:creationId xmlns:a16="http://schemas.microsoft.com/office/drawing/2014/main" id="{2FCF20F3-3BFA-6D09-9D8F-B53E28D9C0A7}"/>
              </a:ext>
            </a:extLst>
          </p:cNvPr>
          <p:cNvSpPr>
            <a:spLocks noGrp="1"/>
          </p:cNvSpPr>
          <p:nvPr>
            <p:ph type="ftr" sz="quarter" idx="11"/>
          </p:nvPr>
        </p:nvSpPr>
        <p:spPr/>
        <p:txBody>
          <a:bodyPr/>
          <a:lstStyle/>
          <a:p>
            <a:endParaRPr lang="en-GB"/>
          </a:p>
        </p:txBody>
      </p:sp>
      <p:sp>
        <p:nvSpPr>
          <p:cNvPr id="7" name="Espace réservé du numéro de diapositive 6">
            <a:extLst>
              <a:ext uri="{FF2B5EF4-FFF2-40B4-BE49-F238E27FC236}">
                <a16:creationId xmlns:a16="http://schemas.microsoft.com/office/drawing/2014/main" id="{20AE95C2-AD71-57EA-AA5F-7767013026D2}"/>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99075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25798A-5572-327F-576C-45238C0AE69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GB"/>
          </a:p>
        </p:txBody>
      </p:sp>
      <p:sp>
        <p:nvSpPr>
          <p:cNvPr id="3" name="Espace réservé pour une image  2">
            <a:extLst>
              <a:ext uri="{FF2B5EF4-FFF2-40B4-BE49-F238E27FC236}">
                <a16:creationId xmlns:a16="http://schemas.microsoft.com/office/drawing/2014/main" id="{94F6634F-FFA1-A759-38F5-8ADB55FC23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Espace réservé du texte 3">
            <a:extLst>
              <a:ext uri="{FF2B5EF4-FFF2-40B4-BE49-F238E27FC236}">
                <a16:creationId xmlns:a16="http://schemas.microsoft.com/office/drawing/2014/main" id="{02F30F1B-7EF4-C99F-6CE8-E01337A6C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A9DBD05-A765-A929-5705-A9E33D5DCE46}"/>
              </a:ext>
            </a:extLst>
          </p:cNvPr>
          <p:cNvSpPr>
            <a:spLocks noGrp="1"/>
          </p:cNvSpPr>
          <p:nvPr>
            <p:ph type="dt" sz="half" idx="10"/>
          </p:nvPr>
        </p:nvSpPr>
        <p:spPr/>
        <p:txBody>
          <a:bodyPr/>
          <a:lstStyle/>
          <a:p>
            <a:fld id="{7D71E51F-E615-4B77-9222-159C0CD40419}" type="datetimeFigureOut">
              <a:rPr lang="en-GB" smtClean="0"/>
              <a:t>13/06/2023</a:t>
            </a:fld>
            <a:endParaRPr lang="en-GB"/>
          </a:p>
        </p:txBody>
      </p:sp>
      <p:sp>
        <p:nvSpPr>
          <p:cNvPr id="6" name="Espace réservé du pied de page 5">
            <a:extLst>
              <a:ext uri="{FF2B5EF4-FFF2-40B4-BE49-F238E27FC236}">
                <a16:creationId xmlns:a16="http://schemas.microsoft.com/office/drawing/2014/main" id="{B1014A95-E0E7-B357-585E-186FF836A6C0}"/>
              </a:ext>
            </a:extLst>
          </p:cNvPr>
          <p:cNvSpPr>
            <a:spLocks noGrp="1"/>
          </p:cNvSpPr>
          <p:nvPr>
            <p:ph type="ftr" sz="quarter" idx="11"/>
          </p:nvPr>
        </p:nvSpPr>
        <p:spPr/>
        <p:txBody>
          <a:bodyPr/>
          <a:lstStyle/>
          <a:p>
            <a:endParaRPr lang="en-GB"/>
          </a:p>
        </p:txBody>
      </p:sp>
      <p:sp>
        <p:nvSpPr>
          <p:cNvPr id="7" name="Espace réservé du numéro de diapositive 6">
            <a:extLst>
              <a:ext uri="{FF2B5EF4-FFF2-40B4-BE49-F238E27FC236}">
                <a16:creationId xmlns:a16="http://schemas.microsoft.com/office/drawing/2014/main" id="{3D081653-D141-CB56-BD49-9938457AC80B}"/>
              </a:ext>
            </a:extLst>
          </p:cNvPr>
          <p:cNvSpPr>
            <a:spLocks noGrp="1"/>
          </p:cNvSpPr>
          <p:nvPr>
            <p:ph type="sldNum" sz="quarter" idx="12"/>
          </p:nvPr>
        </p:nvSpPr>
        <p:spPr/>
        <p:txBody>
          <a:bodyPr/>
          <a:lstStyle/>
          <a:p>
            <a:fld id="{79FC4DA3-E15E-4391-8B47-BAE9B1D1B0B5}" type="slidenum">
              <a:rPr lang="en-GB" smtClean="0"/>
              <a:t>‹#›</a:t>
            </a:fld>
            <a:endParaRPr lang="en-GB"/>
          </a:p>
        </p:txBody>
      </p:sp>
    </p:spTree>
    <p:extLst>
      <p:ext uri="{BB962C8B-B14F-4D97-AF65-F5344CB8AC3E}">
        <p14:creationId xmlns:p14="http://schemas.microsoft.com/office/powerpoint/2010/main" val="283872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849B00A-4820-204A-AD76-25786997AA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GB"/>
          </a:p>
        </p:txBody>
      </p:sp>
      <p:sp>
        <p:nvSpPr>
          <p:cNvPr id="3" name="Espace réservé du texte 2">
            <a:extLst>
              <a:ext uri="{FF2B5EF4-FFF2-40B4-BE49-F238E27FC236}">
                <a16:creationId xmlns:a16="http://schemas.microsoft.com/office/drawing/2014/main" id="{C10B0DC9-0851-0735-3049-849CE3B555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e la date 3">
            <a:extLst>
              <a:ext uri="{FF2B5EF4-FFF2-40B4-BE49-F238E27FC236}">
                <a16:creationId xmlns:a16="http://schemas.microsoft.com/office/drawing/2014/main" id="{0D27B888-4E77-4D74-70FA-62313EC81B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71E51F-E615-4B77-9222-159C0CD40419}" type="datetimeFigureOut">
              <a:rPr lang="en-GB" smtClean="0"/>
              <a:t>13/06/2023</a:t>
            </a:fld>
            <a:endParaRPr lang="en-GB"/>
          </a:p>
        </p:txBody>
      </p:sp>
      <p:sp>
        <p:nvSpPr>
          <p:cNvPr id="5" name="Espace réservé du pied de page 4">
            <a:extLst>
              <a:ext uri="{FF2B5EF4-FFF2-40B4-BE49-F238E27FC236}">
                <a16:creationId xmlns:a16="http://schemas.microsoft.com/office/drawing/2014/main" id="{F3490040-A6C8-66AC-BDBE-9A9C1E6473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Espace réservé du numéro de diapositive 5">
            <a:extLst>
              <a:ext uri="{FF2B5EF4-FFF2-40B4-BE49-F238E27FC236}">
                <a16:creationId xmlns:a16="http://schemas.microsoft.com/office/drawing/2014/main" id="{3656619A-48C6-B1DF-A3C7-FC497D6C8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FC4DA3-E15E-4391-8B47-BAE9B1D1B0B5}" type="slidenum">
              <a:rPr lang="en-GB" smtClean="0"/>
              <a:t>‹#›</a:t>
            </a:fld>
            <a:endParaRPr lang="en-GB"/>
          </a:p>
        </p:txBody>
      </p:sp>
    </p:spTree>
    <p:extLst>
      <p:ext uri="{BB962C8B-B14F-4D97-AF65-F5344CB8AC3E}">
        <p14:creationId xmlns:p14="http://schemas.microsoft.com/office/powerpoint/2010/main" val="1799606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FAF383-C4F3-B6C8-BC76-A037636DEF9C}"/>
              </a:ext>
            </a:extLst>
          </p:cNvPr>
          <p:cNvSpPr>
            <a:spLocks noGrp="1"/>
          </p:cNvSpPr>
          <p:nvPr>
            <p:ph type="ctrTitle"/>
          </p:nvPr>
        </p:nvSpPr>
        <p:spPr>
          <a:xfrm>
            <a:off x="144379" y="1459552"/>
            <a:ext cx="12047621" cy="4868458"/>
          </a:xfrm>
        </p:spPr>
        <p:txBody>
          <a:bodyPr>
            <a:normAutofit fontScale="90000"/>
          </a:bodyPr>
          <a:lstStyle/>
          <a:p>
            <a:pPr marL="0" marR="0" algn="l">
              <a:lnSpc>
                <a:spcPct val="107000"/>
              </a:lnSpc>
              <a:spcBef>
                <a:spcPts val="0"/>
              </a:spcBef>
              <a:spcAft>
                <a:spcPts val="800"/>
              </a:spcAft>
            </a:pPr>
            <a:r>
              <a:rPr lang="en-US" sz="3300" b="1" dirty="0">
                <a:effectLst/>
                <a:latin typeface="Candara" panose="020E0502030303020204" pitchFamily="34" charset="0"/>
                <a:ea typeface="Calibri" panose="020F0502020204030204" pitchFamily="34" charset="0"/>
                <a:cs typeface="Times New Roman" panose="02020603050405020304" pitchFamily="18" charset="0"/>
              </a:rPr>
              <a:t>WORKPLACE MENTAL HEALTH</a:t>
            </a:r>
            <a:br>
              <a:rPr lang="en-US" sz="1800" dirty="0">
                <a:effectLst/>
                <a:latin typeface="Candara" panose="020E0502030303020204" pitchFamily="34" charset="0"/>
                <a:ea typeface="Calibri" panose="020F0502020204030204" pitchFamily="34" charset="0"/>
                <a:cs typeface="Times New Roman" panose="02020603050405020304" pitchFamily="18" charset="0"/>
              </a:rPr>
            </a:br>
            <a:r>
              <a:rPr lang="en-US" sz="1400" b="1" dirty="0">
                <a:effectLst/>
                <a:latin typeface="Candara" panose="020E0502030303020204" pitchFamily="34" charset="0"/>
                <a:ea typeface="Calibri" panose="020F0502020204030204" pitchFamily="34" charset="0"/>
                <a:cs typeface="Times New Roman" panose="02020603050405020304" pitchFamily="18" charset="0"/>
              </a:rPr>
              <a:t>1. PROMOTE WORK-LIFE BALANCE: </a:t>
            </a:r>
            <a:r>
              <a:rPr lang="en-US" sz="1400" dirty="0">
                <a:effectLst/>
                <a:latin typeface="Candara" panose="020E0502030303020204" pitchFamily="34" charset="0"/>
                <a:ea typeface="Calibri" panose="020F0502020204030204" pitchFamily="34" charset="0"/>
                <a:cs typeface="Times New Roman" panose="02020603050405020304" pitchFamily="18" charset="0"/>
              </a:rPr>
              <a:t>Promote workplace culture that enables employees to give their mental health and personal lives priority. Implement flexible work schedules, telecommuting choices, and paid time off.</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b="1" dirty="0">
                <a:effectLst/>
                <a:latin typeface="Candara" panose="020E0502030303020204" pitchFamily="34" charset="0"/>
                <a:ea typeface="Calibri" panose="020F0502020204030204" pitchFamily="34" charset="0"/>
                <a:cs typeface="Times New Roman" panose="02020603050405020304" pitchFamily="18" charset="0"/>
              </a:rPr>
              <a:t>2. PROVISION OF MENTAL HEALTH RESOURCES: </a:t>
            </a:r>
            <a:r>
              <a:rPr lang="en-US" sz="1400" dirty="0">
                <a:effectLst/>
                <a:latin typeface="Candara" panose="020E0502030303020204" pitchFamily="34" charset="0"/>
                <a:ea typeface="Calibri" panose="020F0502020204030204" pitchFamily="34" charset="0"/>
                <a:cs typeface="Times New Roman" panose="02020603050405020304" pitchFamily="18" charset="0"/>
              </a:rPr>
              <a:t>These include mental health support groups, wellness initiatives, confidential counselling and employee assistance programs. NACCIMA, currently proposing the establishment of an Employee Assistance Program (EAP).</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b="1" dirty="0">
                <a:effectLst/>
                <a:latin typeface="Candara" panose="020E0502030303020204" pitchFamily="34" charset="0"/>
                <a:ea typeface="Calibri" panose="020F0502020204030204" pitchFamily="34" charset="0"/>
                <a:cs typeface="Times New Roman" panose="02020603050405020304" pitchFamily="18" charset="0"/>
              </a:rPr>
              <a:t>3. PROMOTE POSITIVE WORKPLACE CULTURE:  </a:t>
            </a:r>
            <a:r>
              <a:rPr lang="en-US" sz="1400" dirty="0">
                <a:effectLst/>
                <a:latin typeface="Candara" panose="020E0502030303020204" pitchFamily="34" charset="0"/>
                <a:ea typeface="Calibri" panose="020F0502020204030204" pitchFamily="34" charset="0"/>
                <a:cs typeface="Times New Roman" panose="02020603050405020304" pitchFamily="18" charset="0"/>
              </a:rPr>
              <a:t>Create positive workplace culture where employees can freely socialize, receive commendations for their achievements and have access to resources for stress management. </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b="1" dirty="0">
                <a:effectLst/>
                <a:latin typeface="Candara" panose="020E0502030303020204" pitchFamily="34" charset="0"/>
                <a:ea typeface="Calibri" panose="020F0502020204030204" pitchFamily="34" charset="0"/>
                <a:cs typeface="Times New Roman" panose="02020603050405020304" pitchFamily="18" charset="0"/>
              </a:rPr>
              <a:t>4. USE COMMUNICATION TO REDUCE STIGMA: </a:t>
            </a:r>
            <a:r>
              <a:rPr lang="en-US" sz="1400" dirty="0">
                <a:effectLst/>
                <a:latin typeface="Candara" panose="020E0502030303020204" pitchFamily="34" charset="0"/>
                <a:ea typeface="Calibri" panose="020F0502020204030204" pitchFamily="34" charset="0"/>
                <a:cs typeface="Times New Roman" panose="02020603050405020304" pitchFamily="18" charset="0"/>
              </a:rPr>
              <a:t>Reduce stigma associated with mental health by fostering knowledge and understanding of the subject. Cultivate friendly and accepting work atmosphere where staff members feel comfortable talking about their mental health issues. Monthly mental health newsletters will help employees embrace mental health resources without fear of stigma.</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b="1" dirty="0">
                <a:effectLst/>
                <a:latin typeface="Candara" panose="020E0502030303020204" pitchFamily="34" charset="0"/>
                <a:ea typeface="Calibri" panose="020F0502020204030204" pitchFamily="34" charset="0"/>
                <a:cs typeface="Times New Roman" panose="02020603050405020304" pitchFamily="18" charset="0"/>
              </a:rPr>
              <a:t>5. PROMOTE SELF-CARE: </a:t>
            </a:r>
            <a:r>
              <a:rPr lang="en-US" sz="1400" dirty="0">
                <a:effectLst/>
                <a:latin typeface="Candara" panose="020E0502030303020204" pitchFamily="34" charset="0"/>
                <a:ea typeface="Calibri" panose="020F0502020204030204" pitchFamily="34" charset="0"/>
                <a:cs typeface="Times New Roman" panose="02020603050405020304" pitchFamily="18" charset="0"/>
              </a:rPr>
              <a:t>Promote self-care among employees and members by providing mental health days off, rewarding employees for taking breaks during the day, and promoting exercise and healthy eating habits. </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dirty="0">
                <a:effectLst/>
                <a:latin typeface="Candara" panose="020E0502030303020204" pitchFamily="34" charset="0"/>
                <a:ea typeface="Calibri" panose="020F0502020204030204" pitchFamily="34" charset="0"/>
                <a:cs typeface="Times New Roman" panose="02020603050405020304" pitchFamily="18" charset="0"/>
              </a:rPr>
              <a:t>By adopting these solutions, the Chamber of Commerce movement can help improve the mental health of business owners and their employees.</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r>
              <a:rPr lang="en-US" sz="1400" dirty="0">
                <a:effectLst/>
                <a:latin typeface="Candara" panose="020E0502030303020204" pitchFamily="34" charset="0"/>
                <a:ea typeface="Calibri" panose="020F0502020204030204" pitchFamily="34" charset="0"/>
                <a:cs typeface="Times New Roman" panose="02020603050405020304" pitchFamily="18" charset="0"/>
              </a:rPr>
              <a:t> </a:t>
            </a:r>
            <a:br>
              <a:rPr lang="en-US" sz="1400" dirty="0">
                <a:effectLst/>
                <a:latin typeface="Candara" panose="020E0502030303020204" pitchFamily="34" charset="0"/>
                <a:ea typeface="Calibri" panose="020F0502020204030204" pitchFamily="34" charset="0"/>
                <a:cs typeface="Times New Roman" panose="02020603050405020304" pitchFamily="18" charset="0"/>
              </a:rPr>
            </a:br>
            <a:endParaRPr lang="en-GB" sz="1400" dirty="0">
              <a:latin typeface="Candara" panose="020E0502030303020204" pitchFamily="34" charset="0"/>
              <a:cs typeface="Helvetica" panose="020B0604020202020204" pitchFamily="34" charset="0"/>
            </a:endParaRPr>
          </a:p>
        </p:txBody>
      </p:sp>
      <p:grpSp>
        <p:nvGrpSpPr>
          <p:cNvPr id="4" name="Group 25">
            <a:extLst>
              <a:ext uri="{FF2B5EF4-FFF2-40B4-BE49-F238E27FC236}">
                <a16:creationId xmlns:a16="http://schemas.microsoft.com/office/drawing/2014/main" id="{5C24F3EA-B820-CC65-F3AE-BF1A60182427}"/>
              </a:ext>
            </a:extLst>
          </p:cNvPr>
          <p:cNvGrpSpPr/>
          <p:nvPr/>
        </p:nvGrpSpPr>
        <p:grpSpPr>
          <a:xfrm>
            <a:off x="0" y="0"/>
            <a:ext cx="12192000" cy="6860614"/>
            <a:chOff x="0" y="0"/>
            <a:chExt cx="12192000" cy="6860614"/>
          </a:xfrm>
        </p:grpSpPr>
        <p:sp>
          <p:nvSpPr>
            <p:cNvPr id="5" name="Rectangle 4">
              <a:extLst>
                <a:ext uri="{FF2B5EF4-FFF2-40B4-BE49-F238E27FC236}">
                  <a16:creationId xmlns:a16="http://schemas.microsoft.com/office/drawing/2014/main" id="{03E9FD9D-2353-4BAD-9EA7-F16018AAF17E}"/>
                </a:ext>
              </a:extLst>
            </p:cNvPr>
            <p:cNvSpPr/>
            <p:nvPr/>
          </p:nvSpPr>
          <p:spPr>
            <a:xfrm>
              <a:off x="0" y="6314536"/>
              <a:ext cx="12192000" cy="543464"/>
            </a:xfrm>
            <a:prstGeom prst="rect">
              <a:avLst/>
            </a:prstGeom>
            <a:solidFill>
              <a:srgbClr val="00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pic>
          <p:nvPicPr>
            <p:cNvPr id="6" name="Picture 3">
              <a:extLst>
                <a:ext uri="{FF2B5EF4-FFF2-40B4-BE49-F238E27FC236}">
                  <a16:creationId xmlns:a16="http://schemas.microsoft.com/office/drawing/2014/main" id="{B1FE28ED-B609-60F2-558D-05FD6288CAAD}"/>
                </a:ext>
              </a:extLst>
            </p:cNvPr>
            <p:cNvPicPr/>
            <p:nvPr/>
          </p:nvPicPr>
          <p:blipFill>
            <a:blip r:embed="rId2"/>
            <a:stretch>
              <a:fillRect/>
            </a:stretch>
          </p:blipFill>
          <p:spPr>
            <a:xfrm>
              <a:off x="379550" y="0"/>
              <a:ext cx="1248445" cy="1311215"/>
            </a:xfrm>
            <a:prstGeom prst="rect">
              <a:avLst/>
            </a:prstGeom>
          </p:spPr>
        </p:pic>
        <p:pic>
          <p:nvPicPr>
            <p:cNvPr id="7" name="Picture 4">
              <a:extLst>
                <a:ext uri="{FF2B5EF4-FFF2-40B4-BE49-F238E27FC236}">
                  <a16:creationId xmlns:a16="http://schemas.microsoft.com/office/drawing/2014/main" id="{0BA48722-7325-FCC0-36DF-6C8CA73E2B85}"/>
                </a:ext>
              </a:extLst>
            </p:cNvPr>
            <p:cNvPicPr/>
            <p:nvPr/>
          </p:nvPicPr>
          <p:blipFill rotWithShape="1">
            <a:blip r:embed="rId3"/>
            <a:srcRect l="31872"/>
            <a:stretch/>
          </p:blipFill>
          <p:spPr>
            <a:xfrm>
              <a:off x="4152627" y="0"/>
              <a:ext cx="3886745" cy="1165354"/>
            </a:xfrm>
            <a:prstGeom prst="rect">
              <a:avLst/>
            </a:prstGeom>
          </p:spPr>
        </p:pic>
        <p:pic>
          <p:nvPicPr>
            <p:cNvPr id="8" name="Picture 5">
              <a:extLst>
                <a:ext uri="{FF2B5EF4-FFF2-40B4-BE49-F238E27FC236}">
                  <a16:creationId xmlns:a16="http://schemas.microsoft.com/office/drawing/2014/main" id="{024534F3-B69C-6DB7-CF64-BE196D673957}"/>
                </a:ext>
              </a:extLst>
            </p:cNvPr>
            <p:cNvPicPr/>
            <p:nvPr/>
          </p:nvPicPr>
          <p:blipFill>
            <a:blip r:embed="rId4"/>
            <a:stretch>
              <a:fillRect/>
            </a:stretch>
          </p:blipFill>
          <p:spPr>
            <a:xfrm>
              <a:off x="9680888" y="294350"/>
              <a:ext cx="2175982" cy="1022525"/>
            </a:xfrm>
            <a:prstGeom prst="rect">
              <a:avLst/>
            </a:prstGeom>
          </p:spPr>
        </p:pic>
        <p:cxnSp>
          <p:nvCxnSpPr>
            <p:cNvPr id="9" name="Straight Connector 6">
              <a:extLst>
                <a:ext uri="{FF2B5EF4-FFF2-40B4-BE49-F238E27FC236}">
                  <a16:creationId xmlns:a16="http://schemas.microsoft.com/office/drawing/2014/main" id="{CC8FAEA6-C84D-DA68-D032-C2C55301F823}"/>
                </a:ext>
              </a:extLst>
            </p:cNvPr>
            <p:cNvCxnSpPr/>
            <p:nvPr/>
          </p:nvCxnSpPr>
          <p:spPr>
            <a:xfrm>
              <a:off x="4295954" y="1313691"/>
              <a:ext cx="7556740" cy="0"/>
            </a:xfrm>
            <a:prstGeom prst="line">
              <a:avLst/>
            </a:prstGeom>
            <a:ln w="6350">
              <a:solidFill>
                <a:srgbClr val="0078BF"/>
              </a:solidFill>
            </a:ln>
          </p:spPr>
          <p:style>
            <a:lnRef idx="1">
              <a:schemeClr val="accent1"/>
            </a:lnRef>
            <a:fillRef idx="0">
              <a:schemeClr val="accent1"/>
            </a:fillRef>
            <a:effectRef idx="0">
              <a:schemeClr val="accent1"/>
            </a:effectRef>
            <a:fontRef idx="minor">
              <a:schemeClr val="tx1"/>
            </a:fontRef>
          </p:style>
        </p:cxnSp>
        <p:pic>
          <p:nvPicPr>
            <p:cNvPr id="10" name="Picture 14">
              <a:extLst>
                <a:ext uri="{FF2B5EF4-FFF2-40B4-BE49-F238E27FC236}">
                  <a16:creationId xmlns:a16="http://schemas.microsoft.com/office/drawing/2014/main" id="{FB0C88C0-CB65-AF64-9CD9-568140030CCF}"/>
                </a:ext>
              </a:extLst>
            </p:cNvPr>
            <p:cNvPicPr/>
            <p:nvPr/>
          </p:nvPicPr>
          <p:blipFill rotWithShape="1">
            <a:blip r:embed="rId3"/>
            <a:srcRect r="69251"/>
            <a:stretch/>
          </p:blipFill>
          <p:spPr>
            <a:xfrm>
              <a:off x="1964567" y="235913"/>
              <a:ext cx="1649899" cy="1096034"/>
            </a:xfrm>
            <a:prstGeom prst="rect">
              <a:avLst/>
            </a:prstGeom>
          </p:spPr>
        </p:pic>
        <p:pic>
          <p:nvPicPr>
            <p:cNvPr id="11" name="Picture 22">
              <a:extLst>
                <a:ext uri="{FF2B5EF4-FFF2-40B4-BE49-F238E27FC236}">
                  <a16:creationId xmlns:a16="http://schemas.microsoft.com/office/drawing/2014/main" id="{0DA49174-2017-A9DB-9EBC-9835DA3AB06B}"/>
                </a:ext>
              </a:extLst>
            </p:cNvPr>
            <p:cNvPicPr/>
            <p:nvPr/>
          </p:nvPicPr>
          <p:blipFill rotWithShape="1">
            <a:blip r:embed="rId5">
              <a:alphaModFix/>
            </a:blip>
            <a:srcRect l="29544" r="39899"/>
            <a:stretch/>
          </p:blipFill>
          <p:spPr>
            <a:xfrm>
              <a:off x="5578415" y="6315552"/>
              <a:ext cx="1035170" cy="545062"/>
            </a:xfrm>
            <a:prstGeom prst="rect">
              <a:avLst/>
            </a:prstGeom>
          </p:spPr>
        </p:pic>
        <p:pic>
          <p:nvPicPr>
            <p:cNvPr id="12" name="Picture 23">
              <a:extLst>
                <a:ext uri="{FF2B5EF4-FFF2-40B4-BE49-F238E27FC236}">
                  <a16:creationId xmlns:a16="http://schemas.microsoft.com/office/drawing/2014/main" id="{9D0A1F9D-D247-1E36-C0BB-B7D5FE867579}"/>
                </a:ext>
              </a:extLst>
            </p:cNvPr>
            <p:cNvPicPr/>
            <p:nvPr/>
          </p:nvPicPr>
          <p:blipFill rotWithShape="1">
            <a:blip r:embed="rId5">
              <a:alphaModFix/>
            </a:blip>
            <a:srcRect r="76228"/>
            <a:stretch/>
          </p:blipFill>
          <p:spPr>
            <a:xfrm>
              <a:off x="2230016" y="6312938"/>
              <a:ext cx="805284" cy="545062"/>
            </a:xfrm>
            <a:prstGeom prst="rect">
              <a:avLst/>
            </a:prstGeom>
          </p:spPr>
        </p:pic>
        <p:pic>
          <p:nvPicPr>
            <p:cNvPr id="13" name="Picture 24">
              <a:extLst>
                <a:ext uri="{FF2B5EF4-FFF2-40B4-BE49-F238E27FC236}">
                  <a16:creationId xmlns:a16="http://schemas.microsoft.com/office/drawing/2014/main" id="{D11BB5FC-B0F6-E6ED-02B3-137BC021E056}"/>
                </a:ext>
              </a:extLst>
            </p:cNvPr>
            <p:cNvPicPr/>
            <p:nvPr/>
          </p:nvPicPr>
          <p:blipFill rotWithShape="1">
            <a:blip r:embed="rId5">
              <a:alphaModFix/>
            </a:blip>
            <a:srcRect l="64684"/>
            <a:stretch/>
          </p:blipFill>
          <p:spPr>
            <a:xfrm>
              <a:off x="9156700" y="6312938"/>
              <a:ext cx="1196348" cy="545062"/>
            </a:xfrm>
            <a:prstGeom prst="rect">
              <a:avLst/>
            </a:prstGeom>
          </p:spPr>
        </p:pic>
      </p:grpSp>
    </p:spTree>
    <p:extLst>
      <p:ext uri="{BB962C8B-B14F-4D97-AF65-F5344CB8AC3E}">
        <p14:creationId xmlns:p14="http://schemas.microsoft.com/office/powerpoint/2010/main" val="40190356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237</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Candara</vt:lpstr>
      <vt:lpstr>Thème Office</vt:lpstr>
      <vt:lpstr>WORKPLACE MENTAL HEALTH 1. PROMOTE WORK-LIFE BALANCE: Promote workplace culture that enables employees to give their mental health and personal lives priority. Implement flexible work schedules, telecommuting choices, and paid time off.  2. PROVISION OF MENTAL HEALTH RESOURCES: These include mental health support groups, wellness initiatives, confidential counselling and employee assistance programs. NACCIMA, currently proposing the establishment of an Employee Assistance Program (EAP).  3. PROMOTE POSITIVE WORKPLACE CULTURE:  Create positive workplace culture where employees can freely socialize, receive commendations for their achievements and have access to resources for stress management.   4. USE COMMUNICATION TO REDUCE STIGMA: Reduce stigma associated with mental health by fostering knowledge and understanding of the subject. Cultivate friendly and accepting work atmosphere where staff members feel comfortable talking about their mental health issues. Monthly mental health newsletters will help employees embrace mental health resources without fear of stigma.  5. PROMOTE SELF-CARE: Promote self-care among employees and members by providing mental health days off, rewarding employees for taking breaks during the day, and promoting exercise and healthy eating habits.   By adopting these solutions, the Chamber of Commerce movement can help improve the mental health of business owners and their employees.   </vt:lpstr>
    </vt:vector>
  </TitlesOfParts>
  <Company>International Chamber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RITTENER Charlotte</dc:creator>
  <cp:lastModifiedBy>Robert Odihi</cp:lastModifiedBy>
  <cp:revision>4</cp:revision>
  <dcterms:created xsi:type="dcterms:W3CDTF">2023-06-13T15:44:52Z</dcterms:created>
  <dcterms:modified xsi:type="dcterms:W3CDTF">2023-06-13T18:42:16Z</dcterms:modified>
</cp:coreProperties>
</file>